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2" r:id="rId12"/>
    <p:sldId id="273" r:id="rId13"/>
  </p:sldIdLst>
  <p:sldSz cx="14630400" cy="8229600"/>
  <p:notesSz cx="8229600" cy="14630400"/>
  <p:embeddedFontLst>
    <p:embeddedFont>
      <p:font typeface="Comfortaa" panose="020B0604020202020204" charset="0"/>
      <p:regular r:id="rId15"/>
    </p:embeddedFont>
    <p:embeddedFont>
      <p:font typeface="Montserrat" panose="00000500000000000000" pitchFamily="2" charset="-52"/>
      <p:regular r:id="rId16"/>
      <p:bold r:id="rId17"/>
      <p:italic r:id="rId18"/>
      <p:boldItalic r:id="rId19"/>
    </p:embeddedFont>
    <p:embeddedFont>
      <p:font typeface="Montserrat Bold" panose="00000800000000000000" charset="-52"/>
      <p:bold r:id="rId20"/>
    </p:embeddedFont>
    <p:embeddedFont>
      <p:font typeface="Raleway Medium" pitchFamily="2" charset="-52"/>
      <p:regular r:id="rId21"/>
      <p: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4D"/>
    <a:srgbClr val="27272B"/>
    <a:srgbClr val="D1B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26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6B1CD-D799-7385-1919-C1933BB9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A65AE-95F3-0005-62A2-C1582EB19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AE44B-D588-E36E-BF3A-D535EFE7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F2C6C-40B8-57B0-CF3C-7C6CF2DFA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8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C4302-9F41-6C4D-7A93-D8992E8BE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B9755-DFDC-85B4-F7F1-340EE1AE3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F4A69-3901-D67A-260B-C209D2CA3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ECCC2-1149-AE90-D395-1C9514365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68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30AD3-2AA1-BE10-2EC7-368717185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EDBC-69F2-2DBA-169F-2BF26A663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93D01-C2ED-E8DF-D943-9713A527E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31474-238D-B026-8242-07F73416E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61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2" y="1075040"/>
            <a:ext cx="7729117" cy="4195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Разработка мобильного приложения для автоматического распознавания </a:t>
            </a:r>
            <a:r>
              <a:rPr lang="en-US" sz="4400" b="1" dirty="0" err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речевых</a:t>
            </a: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 err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нарушений</a:t>
            </a:r>
            <a:r>
              <a:rPr lang="ru-RU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– </a:t>
            </a:r>
            <a:r>
              <a:rPr lang="en-US" sz="5400" b="1" dirty="0" err="1">
                <a:solidFill>
                  <a:srgbClr val="00B0F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SpeakSense</a:t>
            </a:r>
            <a:endParaRPr lang="en-US" sz="5400" dirty="0">
              <a:solidFill>
                <a:srgbClr val="00B0F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81062" y="5327775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2800" b="1" dirty="0" err="1">
                <a:solidFill>
                  <a:schemeClr val="bg1"/>
                </a:solidFill>
                <a:latin typeface="Comfortaa" panose="020B0604020202020204" charset="0"/>
                <a:ea typeface="Comfortaa Bold" pitchFamily="34" charset="-122"/>
                <a:cs typeface="Comfortaa Bold" pitchFamily="34" charset="-120"/>
              </a:rPr>
              <a:t>Команда</a:t>
            </a:r>
            <a:r>
              <a:rPr lang="en-US" sz="2800" b="1" dirty="0">
                <a:solidFill>
                  <a:schemeClr val="bg1"/>
                </a:solidFill>
                <a:latin typeface="Comfortaa" panose="020B0604020202020204" charset="0"/>
                <a:ea typeface="Comfortaa Bold" pitchFamily="34" charset="-122"/>
                <a:cs typeface="Comfortaa Bold" pitchFamily="34" charset="-120"/>
              </a:rPr>
              <a:t> «Legion»</a:t>
            </a:r>
            <a:endParaRPr lang="en-US" sz="2800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851E-7E93-A710-5DE2-33579F863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3B21EB0F-1FE7-AA7D-D913-DED893D3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0" y="0"/>
            <a:ext cx="57531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01F6D36-66A1-1EE1-EA1C-21845919DBEE}"/>
              </a:ext>
            </a:extLst>
          </p:cNvPr>
          <p:cNvSpPr/>
          <p:nvPr/>
        </p:nvSpPr>
        <p:spPr>
          <a:xfrm>
            <a:off x="428745" y="701288"/>
            <a:ext cx="5222427" cy="1316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ru-RU" sz="6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Рефлексия</a:t>
            </a:r>
            <a:endParaRPr lang="en-US" sz="6600" dirty="0">
              <a:solidFill>
                <a:srgbClr val="FFE1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1F072-8A01-1CC7-9E44-B0BB6F4E3904}"/>
              </a:ext>
            </a:extLst>
          </p:cNvPr>
          <p:cNvSpPr txBox="1"/>
          <p:nvPr/>
        </p:nvSpPr>
        <p:spPr>
          <a:xfrm>
            <a:off x="666178" y="1620491"/>
            <a:ext cx="5519855" cy="562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00"/>
              </a:lnSpc>
            </a:pPr>
            <a:r>
              <a:rPr lang="ru-RU" altLang="ru-RU" sz="2000" b="1" dirty="0">
                <a:solidFill>
                  <a:srgbClr val="FFE14D"/>
                </a:solidFill>
                <a:latin typeface="Comfortaa" panose="020B0604020202020204" charset="0"/>
                <a:ea typeface="Comfortaa Bold"/>
              </a:rPr>
              <a:t>Что получилось:</a:t>
            </a:r>
            <a:endParaRPr lang="ru-RU" altLang="ru-RU" sz="2000" dirty="0">
              <a:solidFill>
                <a:srgbClr val="FFE14D"/>
              </a:solidFill>
              <a:latin typeface="Comfortaa" panose="020B0604020202020204" charset="0"/>
              <a:ea typeface="Comfortaa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>
                <a:solidFill>
                  <a:srgbClr val="FFE14D"/>
                </a:solidFill>
                <a:latin typeface="Comfortaa" panose="020B0604020202020204" charset="0"/>
                <a:ea typeface="Comfortaa Bold"/>
              </a:rPr>
              <a:t> Организовали хранилище материалов.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>
                <a:solidFill>
                  <a:srgbClr val="FFE14D"/>
                </a:solidFill>
                <a:latin typeface="Comfortaa" panose="020B0604020202020204" charset="0"/>
                <a:ea typeface="Comfortaa Bold"/>
              </a:rPr>
              <a:t> Реализовали интерфейс приложения.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>
                <a:solidFill>
                  <a:srgbClr val="FFE14D"/>
                </a:solidFill>
                <a:latin typeface="Comfortaa" panose="020B0604020202020204" charset="0"/>
                <a:ea typeface="Comfortaa Bold"/>
              </a:rPr>
              <a:t> Провели базовые тесты модели.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FFE14D"/>
              </a:solidFill>
              <a:latin typeface="Comfortaa" panose="020B0604020202020204" charset="0"/>
              <a:ea typeface="Comfortaa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FFE14D"/>
                </a:solidFill>
                <a:latin typeface="Comfortaa" panose="020B0604020202020204" charset="0"/>
                <a:ea typeface="Comfortaa Bold"/>
              </a:rPr>
              <a:t>Что не получилось:</a:t>
            </a:r>
            <a:endParaRPr lang="ru-RU" altLang="ru-RU" sz="2000" dirty="0">
              <a:solidFill>
                <a:srgbClr val="FFE14D"/>
              </a:solidFill>
              <a:latin typeface="Comfortaa" panose="020B0604020202020204" charset="0"/>
              <a:ea typeface="Comfortaa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>
                <a:solidFill>
                  <a:srgbClr val="FFE14D"/>
                </a:solidFill>
                <a:latin typeface="Comfortaa" panose="020B0604020202020204" charset="0"/>
                <a:ea typeface="Comfortaa Bold"/>
              </a:rPr>
              <a:t> Низкая точность модели на специфических данных.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>
                <a:solidFill>
                  <a:srgbClr val="FFE14D"/>
                </a:solidFill>
                <a:latin typeface="Comfortaa" panose="020B0604020202020204" charset="0"/>
                <a:ea typeface="Comfortaa Bold"/>
              </a:rPr>
              <a:t> Плохое распределение задач.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FFE14D"/>
              </a:solidFill>
              <a:latin typeface="Comfortaa" panose="020B0604020202020204" charset="0"/>
              <a:ea typeface="Comfortaa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FFE14D"/>
                </a:solidFill>
                <a:latin typeface="Comfortaa" panose="020B0604020202020204" charset="0"/>
                <a:ea typeface="Comfortaa Bold"/>
              </a:rPr>
              <a:t>Что будем делать:</a:t>
            </a:r>
            <a:endParaRPr lang="ru-RU" altLang="ru-RU" sz="2000" dirty="0">
              <a:solidFill>
                <a:srgbClr val="FFE14D"/>
              </a:solidFill>
              <a:latin typeface="Comfortaa" panose="020B0604020202020204" charset="0"/>
              <a:ea typeface="Comfortaa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>
                <a:solidFill>
                  <a:srgbClr val="FFE14D"/>
                </a:solidFill>
                <a:latin typeface="Comfortaa" panose="020B0604020202020204" charset="0"/>
                <a:ea typeface="Comfortaa Bold"/>
              </a:rPr>
              <a:t> Расширим датасеты.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>
                <a:solidFill>
                  <a:srgbClr val="FFE14D"/>
                </a:solidFill>
                <a:latin typeface="Comfortaa" panose="020B0604020202020204" charset="0"/>
                <a:ea typeface="Comfortaa Bold"/>
              </a:rPr>
              <a:t> Перераспределим задачи.</a:t>
            </a:r>
          </a:p>
          <a:p>
            <a:pPr marL="0" indent="0">
              <a:lnSpc>
                <a:spcPts val="5200"/>
              </a:lnSpc>
              <a:buNone/>
            </a:pPr>
            <a:endParaRPr lang="ru-RU" sz="1800" b="1" kern="0" spc="-42" dirty="0">
              <a:solidFill>
                <a:srgbClr val="FFFFFF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7C0C215-AB9D-908B-25FF-129284677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1201079"/>
            <a:ext cx="57531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0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BC250-FFFB-C372-E9CB-8ED57CB33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8D21F5D-77AD-4FA8-E1B2-FE4A3A1E0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327158"/>
              </p:ext>
            </p:extLst>
          </p:nvPr>
        </p:nvGraphicFramePr>
        <p:xfrm>
          <a:off x="1921486" y="2045970"/>
          <a:ext cx="10756079" cy="4892039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3187724">
                  <a:extLst>
                    <a:ext uri="{9D8B030D-6E8A-4147-A177-3AD203B41FA5}">
                      <a16:colId xmlns:a16="http://schemas.microsoft.com/office/drawing/2014/main" val="2379455315"/>
                    </a:ext>
                  </a:extLst>
                </a:gridCol>
                <a:gridCol w="5374195">
                  <a:extLst>
                    <a:ext uri="{9D8B030D-6E8A-4147-A177-3AD203B41FA5}">
                      <a16:colId xmlns:a16="http://schemas.microsoft.com/office/drawing/2014/main" val="373641460"/>
                    </a:ext>
                  </a:extLst>
                </a:gridCol>
                <a:gridCol w="2194160">
                  <a:extLst>
                    <a:ext uri="{9D8B030D-6E8A-4147-A177-3AD203B41FA5}">
                      <a16:colId xmlns:a16="http://schemas.microsoft.com/office/drawing/2014/main" val="282689889"/>
                    </a:ext>
                  </a:extLst>
                </a:gridCol>
              </a:tblGrid>
              <a:tr h="7502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Участник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Задачи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Время (часы)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99641398"/>
                  </a:ext>
                </a:extLst>
              </a:tr>
              <a:tr h="7886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Тимлид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 Организация встреч, координация работы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12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73117073"/>
                  </a:ext>
                </a:extLst>
              </a:tr>
              <a:tr h="7886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Аналитик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Составление </a:t>
                      </a:r>
                      <a:r>
                        <a:rPr lang="ru-RU" sz="2000" kern="100" dirty="0" err="1">
                          <a:effectLst/>
                        </a:rPr>
                        <a:t>user</a:t>
                      </a:r>
                      <a:r>
                        <a:rPr lang="ru-RU" sz="2000" kern="100" dirty="0">
                          <a:effectLst/>
                        </a:rPr>
                        <a:t> </a:t>
                      </a:r>
                      <a:r>
                        <a:rPr lang="ru-RU" sz="2000" kern="100" dirty="0" err="1">
                          <a:effectLst/>
                        </a:rPr>
                        <a:t>stories</a:t>
                      </a:r>
                      <a:r>
                        <a:rPr lang="ru-RU" sz="2000" kern="100" dirty="0">
                          <a:effectLst/>
                        </a:rPr>
                        <a:t>, описание функционала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15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03072394"/>
                  </a:ext>
                </a:extLst>
              </a:tr>
              <a:tr h="6411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Дизайнер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Создание макетов интерфейса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18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24986006"/>
                  </a:ext>
                </a:extLst>
              </a:tr>
              <a:tr h="6411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 err="1">
                          <a:effectLst/>
                        </a:rPr>
                        <a:t>Frontend</a:t>
                      </a:r>
                      <a:r>
                        <a:rPr lang="ru-RU" sz="2000" kern="100" dirty="0">
                          <a:effectLst/>
                        </a:rPr>
                        <a:t>-разработчик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Разработка интерфейса и прототипа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20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80552238"/>
                  </a:ext>
                </a:extLst>
              </a:tr>
              <a:tr h="6411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 err="1">
                          <a:effectLst/>
                        </a:rPr>
                        <a:t>Backend</a:t>
                      </a:r>
                      <a:r>
                        <a:rPr lang="ru-RU" sz="2000" kern="100" dirty="0">
                          <a:effectLst/>
                        </a:rPr>
                        <a:t>-разработчик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Тренировка модели, оптимизация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22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01939069"/>
                  </a:ext>
                </a:extLst>
              </a:tr>
              <a:tr h="6411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Итого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2000" kern="100" dirty="0">
                        <a:effectLst/>
                        <a:latin typeface="Comfortaa" panose="020B06040202020202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100" dirty="0">
                          <a:effectLst/>
                        </a:rPr>
                        <a:t>87</a:t>
                      </a:r>
                      <a:endParaRPr lang="ru-RU" sz="2000" kern="100" dirty="0">
                        <a:effectLst/>
                        <a:latin typeface="Comfortaa" panose="020B060402020202020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77290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BC8D41C8-72F5-40F7-4A8C-84C615B4C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856" y="715295"/>
            <a:ext cx="11724685" cy="74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5300"/>
              </a:lnSpc>
            </a:pPr>
            <a:r>
              <a:rPr lang="ru-RU" sz="1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ru-RU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Трудозатраты за прошедшее время</a:t>
            </a:r>
            <a:endParaRPr lang="en-US" sz="4400" dirty="0">
              <a:solidFill>
                <a:srgbClr val="FFE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77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22E98-1418-3498-2FDC-535FF5B12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C815BBE-18CC-A2A6-5BFB-BB63C404EF73}"/>
              </a:ext>
            </a:extLst>
          </p:cNvPr>
          <p:cNvSpPr/>
          <p:nvPr/>
        </p:nvSpPr>
        <p:spPr>
          <a:xfrm>
            <a:off x="789326" y="2342435"/>
            <a:ext cx="11803023" cy="662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400" b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Команд</a:t>
            </a:r>
            <a:r>
              <a:rPr lang="ru-RU" sz="4400" b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</a:t>
            </a:r>
            <a:endParaRPr lang="ru-RU" sz="4150" b="1" kern="0" spc="-42" dirty="0">
              <a:solidFill>
                <a:srgbClr val="FFFFFF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F74A8C8-C7E1-651E-2EE9-8D629798D4EE}"/>
              </a:ext>
            </a:extLst>
          </p:cNvPr>
          <p:cNvSpPr/>
          <p:nvPr/>
        </p:nvSpPr>
        <p:spPr>
          <a:xfrm>
            <a:off x="5156679" y="3510935"/>
            <a:ext cx="2987039" cy="662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050" dirty="0"/>
          </a:p>
        </p:txBody>
      </p:sp>
      <p:pic>
        <p:nvPicPr>
          <p:cNvPr id="4" name="Рисунок 3" descr="Изображение выглядит как черный, темнота">
            <a:extLst>
              <a:ext uri="{FF2B5EF4-FFF2-40B4-BE49-F238E27FC236}">
                <a16:creationId xmlns:a16="http://schemas.microsoft.com/office/drawing/2014/main" id="{BCF31000-554A-CFCE-8C5F-0197E4E2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576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Графика, графический дизайн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13357B4A-B90C-431D-6D0A-6216520F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886" y="0"/>
            <a:ext cx="2185769" cy="2185769"/>
          </a:xfrm>
          <a:prstGeom prst="rect">
            <a:avLst/>
          </a:prstGeom>
        </p:spPr>
      </p:pic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DBA605BE-84B9-7DC4-D14D-ACC298608E41}"/>
              </a:ext>
            </a:extLst>
          </p:cNvPr>
          <p:cNvSpPr/>
          <p:nvPr/>
        </p:nvSpPr>
        <p:spPr>
          <a:xfrm>
            <a:off x="822866" y="3553676"/>
            <a:ext cx="2018370" cy="1987149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2F9FDEF1-1526-4BFA-4C4F-7D1EA0959E67}"/>
              </a:ext>
            </a:extLst>
          </p:cNvPr>
          <p:cNvSpPr/>
          <p:nvPr/>
        </p:nvSpPr>
        <p:spPr>
          <a:xfrm>
            <a:off x="3622333" y="4595514"/>
            <a:ext cx="2018370" cy="1987149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4D3FCE91-41B7-9AE9-E148-157F2981664C}"/>
              </a:ext>
            </a:extLst>
          </p:cNvPr>
          <p:cNvSpPr/>
          <p:nvPr/>
        </p:nvSpPr>
        <p:spPr>
          <a:xfrm>
            <a:off x="6474189" y="3553675"/>
            <a:ext cx="2018370" cy="1987149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6C7F4D3F-D6AE-1A9B-226C-2B6FF077F310}"/>
              </a:ext>
            </a:extLst>
          </p:cNvPr>
          <p:cNvSpPr/>
          <p:nvPr/>
        </p:nvSpPr>
        <p:spPr>
          <a:xfrm>
            <a:off x="9412742" y="4547250"/>
            <a:ext cx="2018370" cy="1987149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D5B4AFD0-F13F-911E-7B07-C27E36321B25}"/>
              </a:ext>
            </a:extLst>
          </p:cNvPr>
          <p:cNvSpPr/>
          <p:nvPr/>
        </p:nvSpPr>
        <p:spPr>
          <a:xfrm>
            <a:off x="12125513" y="3553674"/>
            <a:ext cx="2018370" cy="1987149"/>
          </a:xfrm>
          <a:prstGeom prst="flowChartConnector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8DABCB-2391-7B9E-3D01-EA7A717ABF36}"/>
              </a:ext>
            </a:extLst>
          </p:cNvPr>
          <p:cNvSpPr txBox="1"/>
          <p:nvPr/>
        </p:nvSpPr>
        <p:spPr>
          <a:xfrm>
            <a:off x="482467" y="5686960"/>
            <a:ext cx="2749317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b="1" kern="0" spc="-21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Кузнецов Владислав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b="0" kern="0" spc="-21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Тимлид</a:t>
            </a:r>
            <a:endParaRPr lang="en-US" sz="1800" b="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E7DAC-B381-222F-2F08-526A785C9B78}"/>
              </a:ext>
            </a:extLst>
          </p:cNvPr>
          <p:cNvSpPr txBox="1"/>
          <p:nvPr/>
        </p:nvSpPr>
        <p:spPr>
          <a:xfrm>
            <a:off x="6031252" y="5686959"/>
            <a:ext cx="2987039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Денисова Елизавета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Аналитик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23613B-92E4-094F-5623-33D5C66C3034}"/>
              </a:ext>
            </a:extLst>
          </p:cNvPr>
          <p:cNvSpPr txBox="1"/>
          <p:nvPr/>
        </p:nvSpPr>
        <p:spPr>
          <a:xfrm>
            <a:off x="12125513" y="5686960"/>
            <a:ext cx="2396033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b="1" kern="0" spc="-21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Зайкова Снежана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b="0" kern="0" spc="-21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Дизайнер</a:t>
            </a:r>
            <a:endParaRPr lang="en-US" sz="1800" b="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8787F0-C7A5-F0A9-E4C7-5E8BA5CF6855}"/>
              </a:ext>
            </a:extLst>
          </p:cNvPr>
          <p:cNvSpPr txBox="1"/>
          <p:nvPr/>
        </p:nvSpPr>
        <p:spPr>
          <a:xfrm>
            <a:off x="3153279" y="6757469"/>
            <a:ext cx="2956478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Беликов Данил</a:t>
            </a:r>
          </a:p>
          <a:p>
            <a:pPr algn="ctr">
              <a:lnSpc>
                <a:spcPts val="2600"/>
              </a:lnSpc>
            </a:pPr>
            <a:r>
              <a:rPr lang="en-US" sz="1800" dirty="0">
                <a:solidFill>
                  <a:schemeClr val="bg1"/>
                </a:solidFill>
                <a:latin typeface="Comfortaa Bold"/>
                <a:ea typeface="Comfortaa Bold"/>
              </a:rPr>
              <a:t>Backend-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разработчик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C6EF2E-8461-222B-FF5D-0FAC9E8C0478}"/>
              </a:ext>
            </a:extLst>
          </p:cNvPr>
          <p:cNvSpPr txBox="1"/>
          <p:nvPr/>
        </p:nvSpPr>
        <p:spPr>
          <a:xfrm>
            <a:off x="8898750" y="6757470"/>
            <a:ext cx="3046354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Гук Егор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Comfortaa Bold"/>
                <a:ea typeface="Comfortaa Bold"/>
              </a:rPr>
              <a:t>Frontend-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разработчик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</p:spTree>
    <p:extLst>
      <p:ext uri="{BB962C8B-B14F-4D97-AF65-F5344CB8AC3E}">
        <p14:creationId xmlns:p14="http://schemas.microsoft.com/office/powerpoint/2010/main" val="305492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9326" y="2342435"/>
            <a:ext cx="11803023" cy="662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400" b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Команд</a:t>
            </a:r>
            <a:r>
              <a:rPr lang="ru-RU" sz="4400" b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</a:t>
            </a:r>
            <a:endParaRPr lang="ru-RU" sz="4150" b="1" kern="0" spc="-42" dirty="0">
              <a:solidFill>
                <a:srgbClr val="FFFFFF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5156679" y="3510935"/>
            <a:ext cx="2987039" cy="662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050" dirty="0"/>
          </a:p>
        </p:txBody>
      </p:sp>
      <p:pic>
        <p:nvPicPr>
          <p:cNvPr id="4" name="Рисунок 3" descr="Изображение выглядит как черный, темнота">
            <a:extLst>
              <a:ext uri="{FF2B5EF4-FFF2-40B4-BE49-F238E27FC236}">
                <a16:creationId xmlns:a16="http://schemas.microsoft.com/office/drawing/2014/main" id="{377B0B4D-CDB4-D316-F952-367654FB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576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Графика, графический дизайн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C251F9B0-574F-98CC-13B9-17B10F94C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15" y="0"/>
            <a:ext cx="2185769" cy="2185769"/>
          </a:xfrm>
          <a:prstGeom prst="rect">
            <a:avLst/>
          </a:prstGeom>
        </p:spPr>
      </p:pic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C66272AB-F526-4551-6283-7D0D27EF4C92}"/>
              </a:ext>
            </a:extLst>
          </p:cNvPr>
          <p:cNvSpPr/>
          <p:nvPr/>
        </p:nvSpPr>
        <p:spPr>
          <a:xfrm>
            <a:off x="847940" y="3553675"/>
            <a:ext cx="2018370" cy="1987149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ACC185FA-1C3F-025B-719E-05039FDE851D}"/>
              </a:ext>
            </a:extLst>
          </p:cNvPr>
          <p:cNvSpPr/>
          <p:nvPr/>
        </p:nvSpPr>
        <p:spPr>
          <a:xfrm>
            <a:off x="3622333" y="4595514"/>
            <a:ext cx="2018370" cy="1987149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C064861F-2340-4C1E-6212-56C64F1CEC66}"/>
              </a:ext>
            </a:extLst>
          </p:cNvPr>
          <p:cNvSpPr/>
          <p:nvPr/>
        </p:nvSpPr>
        <p:spPr>
          <a:xfrm>
            <a:off x="6474189" y="3553675"/>
            <a:ext cx="2018370" cy="1987149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C8096DD3-AB9A-988D-F12A-D9DCF54EE594}"/>
              </a:ext>
            </a:extLst>
          </p:cNvPr>
          <p:cNvSpPr/>
          <p:nvPr/>
        </p:nvSpPr>
        <p:spPr>
          <a:xfrm>
            <a:off x="9412742" y="4547250"/>
            <a:ext cx="2018370" cy="1987149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335E6ECF-E464-BC37-71FA-725A108FF483}"/>
              </a:ext>
            </a:extLst>
          </p:cNvPr>
          <p:cNvSpPr/>
          <p:nvPr/>
        </p:nvSpPr>
        <p:spPr>
          <a:xfrm>
            <a:off x="12125513" y="3553674"/>
            <a:ext cx="2018370" cy="1987149"/>
          </a:xfrm>
          <a:prstGeom prst="flowChartConnector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75AAB-19BE-4E6B-7D86-22A8A85E9B0D}"/>
              </a:ext>
            </a:extLst>
          </p:cNvPr>
          <p:cNvSpPr txBox="1"/>
          <p:nvPr/>
        </p:nvSpPr>
        <p:spPr>
          <a:xfrm>
            <a:off x="482467" y="5686960"/>
            <a:ext cx="2749317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b="1" kern="0" spc="-21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Кузнецов Владислав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b="0" kern="0" spc="-21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Тимлид</a:t>
            </a:r>
            <a:endParaRPr lang="en-US" sz="1800" b="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95864-C422-73B7-403F-E0C324FAFCB0}"/>
              </a:ext>
            </a:extLst>
          </p:cNvPr>
          <p:cNvSpPr txBox="1"/>
          <p:nvPr/>
        </p:nvSpPr>
        <p:spPr>
          <a:xfrm>
            <a:off x="6031252" y="5686959"/>
            <a:ext cx="2987039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Денисова Елизавета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Аналитик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B52A32-F4E7-008A-2262-F882E15D5316}"/>
              </a:ext>
            </a:extLst>
          </p:cNvPr>
          <p:cNvSpPr txBox="1"/>
          <p:nvPr/>
        </p:nvSpPr>
        <p:spPr>
          <a:xfrm>
            <a:off x="12125513" y="5686960"/>
            <a:ext cx="2396033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b="1" kern="0" spc="-21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Зайкова Снежана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ru-RU" sz="1800" b="0" kern="0" spc="-21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Дизайнер</a:t>
            </a:r>
            <a:endParaRPr lang="en-US" sz="1800" b="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84F140-4406-DB53-A111-4F5A72CB7B72}"/>
              </a:ext>
            </a:extLst>
          </p:cNvPr>
          <p:cNvSpPr txBox="1"/>
          <p:nvPr/>
        </p:nvSpPr>
        <p:spPr>
          <a:xfrm>
            <a:off x="3153279" y="6757469"/>
            <a:ext cx="2956478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Беликов Данил</a:t>
            </a:r>
          </a:p>
          <a:p>
            <a:pPr algn="ctr">
              <a:lnSpc>
                <a:spcPts val="2600"/>
              </a:lnSpc>
            </a:pPr>
            <a:r>
              <a:rPr lang="en-US" sz="1800" dirty="0">
                <a:solidFill>
                  <a:schemeClr val="bg1"/>
                </a:solidFill>
                <a:latin typeface="Comfortaa Bold"/>
                <a:ea typeface="Comfortaa Bold"/>
              </a:rPr>
              <a:t>Backend-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разработчик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10346-B5E5-4E15-6DD7-E0036EBBE441}"/>
              </a:ext>
            </a:extLst>
          </p:cNvPr>
          <p:cNvSpPr txBox="1"/>
          <p:nvPr/>
        </p:nvSpPr>
        <p:spPr>
          <a:xfrm>
            <a:off x="8898750" y="6757470"/>
            <a:ext cx="3046354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00"/>
              </a:lnSpc>
              <a:buNone/>
            </a:pPr>
            <a:r>
              <a:rPr lang="ru-RU" sz="1800" dirty="0">
                <a:solidFill>
                  <a:srgbClr val="FFE14D"/>
                </a:solidFill>
                <a:latin typeface="Montserrat Bold" panose="00000800000000000000" charset="-52"/>
                <a:ea typeface="Comfortaa Bold"/>
              </a:rPr>
              <a:t>Гук Егор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Comfortaa Bold"/>
                <a:ea typeface="Comfortaa Bold"/>
              </a:rPr>
              <a:t>Frontend-</a:t>
            </a:r>
            <a:r>
              <a:rPr lang="ru-RU" sz="1800" dirty="0">
                <a:solidFill>
                  <a:schemeClr val="bg1"/>
                </a:solidFill>
                <a:latin typeface="Montserrat" panose="00000500000000000000" pitchFamily="2" charset="-52"/>
                <a:ea typeface="Comfortaa Bold"/>
              </a:rPr>
              <a:t>разработчик</a:t>
            </a:r>
            <a:endParaRPr lang="en-US" sz="1800" dirty="0">
              <a:solidFill>
                <a:schemeClr val="bg1"/>
              </a:solidFill>
              <a:latin typeface="Comfortaa Bold"/>
              <a:ea typeface="Comfortaa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77058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Проблема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3735874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Существующие модели распознавания речи не справляются с нарушениями артикуляции. Это приводит к низкой точности и неудовлетворительному опыту для пользователей.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6030" y="860703"/>
            <a:ext cx="7444740" cy="2022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Целевая аудитория и проблемы текущих решений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336030" y="3247549"/>
            <a:ext cx="3601045" cy="2521863"/>
          </a:xfrm>
          <a:prstGeom prst="roundRect">
            <a:avLst>
              <a:gd name="adj" fmla="val 1444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578798" y="3490317"/>
            <a:ext cx="269748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Родители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78798" y="3973116"/>
            <a:ext cx="3115508" cy="1553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Низкая точность диагностики, отсутствие персональных рекомендаций.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79844" y="3247549"/>
            <a:ext cx="3601045" cy="2521863"/>
          </a:xfrm>
          <a:prstGeom prst="roundRect">
            <a:avLst>
              <a:gd name="adj" fmla="val 1444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422612" y="3490317"/>
            <a:ext cx="269748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Логопеды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22612" y="3973116"/>
            <a:ext cx="3115508" cy="1553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Отсутствие удобного инструмента для анализа речи и составления индивидуальных планов.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36030" y="6012180"/>
            <a:ext cx="7444740" cy="1356717"/>
          </a:xfrm>
          <a:prstGeom prst="roundRect">
            <a:avLst>
              <a:gd name="adj" fmla="val 2684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6578798" y="6254948"/>
            <a:ext cx="394942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Люди с нарушениями речи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78798" y="6737747"/>
            <a:ext cx="6959203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Неудобный интерфейс, недостаточная персонализация.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819" y="909995"/>
            <a:ext cx="4952643" cy="64096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7236" y="587812"/>
            <a:ext cx="4744641" cy="59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Обзор аналогов</a:t>
            </a:r>
            <a:endParaRPr lang="en-US" sz="3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6" y="1501021"/>
            <a:ext cx="640437" cy="6404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7236" y="2354937"/>
            <a:ext cx="237232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Novator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747236" y="2779514"/>
            <a:ext cx="764952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Анализирует фразы, но не предлагает индивидуальных рекомендаций.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36" y="3761423"/>
            <a:ext cx="640437" cy="64043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7236" y="4615339"/>
            <a:ext cx="237232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Яндекс Разговор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47236" y="5039916"/>
            <a:ext cx="764952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Превращает речь в текст, но не работает с нарушениями.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36" y="6021824"/>
            <a:ext cx="640437" cy="64043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7236" y="6875740"/>
            <a:ext cx="237232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Relate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747236" y="7300317"/>
            <a:ext cx="764952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Находится в стадии разработки, точность не подтверждена.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3870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Решение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241471"/>
            <a:ext cx="6172200" cy="19812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451" y="4505801"/>
            <a:ext cx="2123242" cy="8530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36100" y="4770715"/>
            <a:ext cx="123706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5411391" y="4757499"/>
            <a:ext cx="293250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Обученные модели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222558" y="5375077"/>
            <a:ext cx="8463915" cy="15240"/>
          </a:xfrm>
          <a:prstGeom prst="roundRect">
            <a:avLst>
              <a:gd name="adj" fmla="val 2478012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771" y="5421749"/>
            <a:ext cx="4246483" cy="8530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05382" y="5596533"/>
            <a:ext cx="18514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5"/>
          <p:cNvSpPr/>
          <p:nvPr/>
        </p:nvSpPr>
        <p:spPr>
          <a:xfrm>
            <a:off x="6472952" y="5673447"/>
            <a:ext cx="463343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Специализированные данные</a:t>
            </a:r>
            <a:endParaRPr lang="en-US" sz="2200" dirty="0"/>
          </a:p>
        </p:txBody>
      </p:sp>
      <p:sp>
        <p:nvSpPr>
          <p:cNvPr id="11" name="Shape 6"/>
          <p:cNvSpPr/>
          <p:nvPr/>
        </p:nvSpPr>
        <p:spPr>
          <a:xfrm>
            <a:off x="6284119" y="6291024"/>
            <a:ext cx="7402354" cy="15240"/>
          </a:xfrm>
          <a:prstGeom prst="roundRect">
            <a:avLst>
              <a:gd name="adj" fmla="val 2478012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09" y="6337697"/>
            <a:ext cx="6369725" cy="8530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003715" y="6512481"/>
            <a:ext cx="18859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7534632" y="6589395"/>
            <a:ext cx="409063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Простота использования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4988" y="671751"/>
            <a:ext cx="7361634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Бэклог (задачи) проекта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1838920"/>
            <a:ext cx="5257800" cy="58902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7797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План работы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180749"/>
            <a:ext cx="6308288" cy="5070753"/>
          </a:xfrm>
          <a:prstGeom prst="roundRect">
            <a:avLst>
              <a:gd name="adj" fmla="val 7448"/>
            </a:avLst>
          </a:prstGeom>
          <a:solidFill>
            <a:srgbClr val="4D4D4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1132761" y="2432447"/>
            <a:ext cx="460045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План работы на весь проект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32761" y="2933105"/>
            <a:ext cx="58048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Анализ требований и планирование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32761" y="3424118"/>
            <a:ext cx="58048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Исследование и выбор технологий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132761" y="3915132"/>
            <a:ext cx="58048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Разработка прототипа интерфейса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132761" y="4406146"/>
            <a:ext cx="58048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Разработка и обучение моделей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132761" y="4897160"/>
            <a:ext cx="58048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Интеграция с интерфейсом и функциональностью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132761" y="5791081"/>
            <a:ext cx="58048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Тестирование и отладка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132761" y="6282095"/>
            <a:ext cx="58048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Подготовка финальной версии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7441049" y="2180749"/>
            <a:ext cx="6308288" cy="5070753"/>
          </a:xfrm>
          <a:prstGeom prst="roundRect">
            <a:avLst>
              <a:gd name="adj" fmla="val 744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7692747" y="2432447"/>
            <a:ext cx="497240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План работы на эту итерацию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92747" y="2933105"/>
            <a:ext cx="58048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5CC97B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Проектирование и создание макетов интерфейса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92747" y="3827026"/>
            <a:ext cx="58048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F44444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Тестирование и улучшение интерфейса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692747" y="4318040"/>
            <a:ext cx="58048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5CC97B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Разработка первой версии модели для распознавания речи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692747" y="5211961"/>
            <a:ext cx="58048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5CC97B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Обучение модели с использованием специализированных данных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692747" y="6105882"/>
            <a:ext cx="58048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F44444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Оценка и тестирование модели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692747" y="6596896"/>
            <a:ext cx="58048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F44444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Оптимизация и улучшение модели</a:t>
            </a:r>
            <a:endParaRPr lang="en-US" sz="1950" dirty="0"/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F653FE05-70AD-D867-1BA5-546B8A75FEB1}"/>
              </a:ext>
            </a:extLst>
          </p:cNvPr>
          <p:cNvSpPr/>
          <p:nvPr/>
        </p:nvSpPr>
        <p:spPr>
          <a:xfrm rot="10800000">
            <a:off x="5573305" y="4495928"/>
            <a:ext cx="1364347" cy="280937"/>
          </a:xfrm>
          <a:prstGeom prst="rightArrow">
            <a:avLst/>
          </a:prstGeom>
          <a:solidFill>
            <a:srgbClr val="D1B9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C6A05C-6805-E6E5-FEF6-977BC04FBAFB}"/>
              </a:ext>
            </a:extLst>
          </p:cNvPr>
          <p:cNvSpPr txBox="1"/>
          <p:nvPr/>
        </p:nvSpPr>
        <p:spPr>
          <a:xfrm>
            <a:off x="5804841" y="4238268"/>
            <a:ext cx="113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Мы здесь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04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286" y="21852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Отчёт участников команды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534730" y="1759454"/>
            <a:ext cx="7381875" cy="550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ru-RU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Аналитик: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b="1" dirty="0">
                <a:solidFill>
                  <a:schemeClr val="bg1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Написала </a:t>
            </a:r>
            <a:r>
              <a:rPr lang="en-US" b="1" dirty="0">
                <a:solidFill>
                  <a:schemeClr val="bg1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Stories</a:t>
            </a:r>
            <a:endParaRPr lang="ru-RU" b="1" dirty="0">
              <a:solidFill>
                <a:schemeClr val="bg1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ru-RU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</a:br>
            <a:r>
              <a:rPr lang="ru-RU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Тимлид: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b="1" dirty="0">
                <a:solidFill>
                  <a:schemeClr val="bg1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Провёл встречи для обсуждения дальнейших планов и назначить задачи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ru-RU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</a:br>
            <a:r>
              <a:rPr lang="ru-RU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Дизайнер:</a:t>
            </a:r>
            <a:endParaRPr lang="en-US" b="1" dirty="0">
              <a:solidFill>
                <a:srgbClr val="FFE14D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b="1" dirty="0">
                <a:solidFill>
                  <a:schemeClr val="bg1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Создала макет интерфейса в </a:t>
            </a:r>
            <a:r>
              <a:rPr lang="en-US" b="1" dirty="0">
                <a:solidFill>
                  <a:schemeClr val="bg1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Figma</a:t>
            </a:r>
            <a:endParaRPr lang="ru-RU" b="1" dirty="0">
              <a:solidFill>
                <a:schemeClr val="bg1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ru-RU" b="1" dirty="0">
                <a:solidFill>
                  <a:schemeClr val="bg1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</a:br>
            <a:r>
              <a:rPr lang="en-US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Frontend-</a:t>
            </a:r>
            <a:r>
              <a:rPr lang="ru-RU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разработчик:</a:t>
            </a:r>
            <a:endParaRPr lang="en-US" b="1" dirty="0">
              <a:solidFill>
                <a:srgbClr val="FFE14D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b="1" dirty="0">
                <a:solidFill>
                  <a:schemeClr val="bg1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Создал прототип приложения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ru-RU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</a:br>
            <a:r>
              <a:rPr lang="en-US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Backend-</a:t>
            </a:r>
            <a:r>
              <a:rPr lang="ru-RU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разработчик: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b="1" dirty="0">
                <a:solidFill>
                  <a:schemeClr val="bg1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Тренирует нейросеть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380</Words>
  <Application>Microsoft Office PowerPoint</Application>
  <PresentationFormat>Произвольный</PresentationFormat>
  <Paragraphs>122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Montserrat Bold</vt:lpstr>
      <vt:lpstr>Comfortaa</vt:lpstr>
      <vt:lpstr>Arial</vt:lpstr>
      <vt:lpstr>Raleway Medium</vt:lpstr>
      <vt:lpstr>Comfortaa Bold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napkin ☖</cp:lastModifiedBy>
  <cp:revision>3</cp:revision>
  <dcterms:created xsi:type="dcterms:W3CDTF">2024-12-10T19:14:27Z</dcterms:created>
  <dcterms:modified xsi:type="dcterms:W3CDTF">2024-12-10T21:43:38Z</dcterms:modified>
</cp:coreProperties>
</file>